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1" r:id="rId4"/>
    <p:sldId id="282" r:id="rId5"/>
    <p:sldId id="283" r:id="rId6"/>
    <p:sldId id="258" r:id="rId7"/>
    <p:sldId id="284" r:id="rId8"/>
    <p:sldId id="259" r:id="rId9"/>
    <p:sldId id="285" r:id="rId10"/>
    <p:sldId id="286" r:id="rId11"/>
    <p:sldId id="263" r:id="rId12"/>
    <p:sldId id="287" r:id="rId13"/>
    <p:sldId id="271" r:id="rId14"/>
    <p:sldId id="275" r:id="rId15"/>
    <p:sldId id="261" r:id="rId16"/>
    <p:sldId id="262" r:id="rId17"/>
    <p:sldId id="264" r:id="rId18"/>
    <p:sldId id="265" r:id="rId19"/>
    <p:sldId id="266" r:id="rId20"/>
    <p:sldId id="267" r:id="rId21"/>
    <p:sldId id="268" r:id="rId22"/>
    <p:sldId id="269" r:id="rId23"/>
    <p:sldId id="272" r:id="rId24"/>
    <p:sldId id="270" r:id="rId25"/>
    <p:sldId id="273" r:id="rId26"/>
    <p:sldId id="276" r:id="rId27"/>
    <p:sldId id="292" r:id="rId28"/>
    <p:sldId id="277" r:id="rId29"/>
    <p:sldId id="288" r:id="rId30"/>
    <p:sldId id="278" r:id="rId31"/>
    <p:sldId id="279" r:id="rId32"/>
    <p:sldId id="293" r:id="rId33"/>
    <p:sldId id="289" r:id="rId34"/>
    <p:sldId id="291" r:id="rId35"/>
    <p:sldId id="280" r:id="rId36"/>
    <p:sldId id="274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965FE-116D-591C-1737-57521268E9CF}" v="276" dt="2025-07-04T00:30:56.717"/>
    <p1510:client id="{B765F9AA-DD87-2DD7-2DA3-7CA5F0EFF20E}" v="1746" dt="2025-07-02T21:49:45.236"/>
    <p1510:client id="{F8F8162A-CC7F-D97E-6674-96932607DA2C}" v="1819" dt="2025-07-02T15:25:44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HPC for ML</a:t>
            </a:r>
            <a:br>
              <a:rPr lang="en-US" dirty="0"/>
            </a:br>
            <a:r>
              <a:rPr lang="en-US" dirty="0" err="1">
                <a:ea typeface="+mj-lt"/>
                <a:cs typeface="+mj-lt"/>
              </a:rPr>
              <a:t>Magurele</a:t>
            </a:r>
            <a:r>
              <a:rPr lang="en-US" dirty="0">
                <a:ea typeface="+mj-lt"/>
                <a:cs typeface="+mj-lt"/>
              </a:rPr>
              <a:t> Summer School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55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GPU Accelerated Distributed Data Science</a:t>
            </a:r>
          </a:p>
          <a:p>
            <a:endParaRPr lang="en-US" dirty="0"/>
          </a:p>
          <a:p>
            <a:pPr algn="l"/>
            <a:r>
              <a:rPr lang="en-US" dirty="0"/>
              <a:t>Marco </a:t>
            </a:r>
            <a:r>
              <a:rPr lang="en-US" dirty="0" err="1"/>
              <a:t>Celoria</a:t>
            </a:r>
            <a:r>
              <a:rPr lang="en-US" dirty="0"/>
              <a:t> – CINECA</a:t>
            </a:r>
          </a:p>
          <a:p>
            <a:pPr algn="r"/>
            <a:r>
              <a:rPr lang="en-US" err="1"/>
              <a:t>Magurele</a:t>
            </a:r>
            <a:r>
              <a:rPr lang="en-US" dirty="0"/>
              <a:t> 9 July 2025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6C47-E047-A6DC-6079-E89DE3E5A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86B1-5080-21DF-45CC-27FF0B92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4" name="Content Placeholder 3" descr="A diagram of a data flow&#10;&#10;AI-generated content may be incorrect.">
            <a:extLst>
              <a:ext uri="{FF2B5EF4-FFF2-40B4-BE49-F238E27FC236}">
                <a16:creationId xmlns:a16="http://schemas.microsoft.com/office/drawing/2014/main" id="{7DAAE90E-8E42-7227-6171-AF399BBA2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333" y="2169199"/>
            <a:ext cx="7098453" cy="4009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371A0-232A-B9F3-3B61-4E61770C19C7}"/>
              </a:ext>
            </a:extLst>
          </p:cNvPr>
          <p:cNvSpPr txBox="1"/>
          <p:nvPr/>
        </p:nvSpPr>
        <p:spPr>
          <a:xfrm>
            <a:off x="1564640" y="6177280"/>
            <a:ext cx="81178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https://www.devopsschool.com/blog/what-is-big-data-processing-tools-and-use-cases-of-big-data-processing-tools/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B060F7-9C7E-862C-8972-06086103D6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+mn-lt"/>
                <a:cs typeface="+mn-lt"/>
              </a:rPr>
              <a:t>A</a:t>
            </a:r>
            <a:r>
              <a:rPr lang="en-US" sz="1800" dirty="0"/>
              <a:t> 2018 definition states "Big data is where parallel computing tools are needed to handle data" </a:t>
            </a:r>
            <a:br>
              <a:rPr lang="en-US" sz="1800" dirty="0"/>
            </a:br>
            <a:r>
              <a:rPr lang="en-US" sz="1800" dirty="0"/>
              <a:t>[Fox, Data Science for Transport]</a:t>
            </a:r>
          </a:p>
        </p:txBody>
      </p:sp>
    </p:spTree>
    <p:extLst>
      <p:ext uri="{BB962C8B-B14F-4D97-AF65-F5344CB8AC3E}">
        <p14:creationId xmlns:p14="http://schemas.microsoft.com/office/powerpoint/2010/main" val="109803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76D7-91FA-E071-6663-344C9684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3CB2-8419-032B-9EC8-10F86C7E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446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On Leonardo, we have Lustre (open-source parallel filesystem) and 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the High Performance Storage is 5.7 PB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(DDN </a:t>
            </a:r>
            <a:r>
              <a:rPr lang="en-US" dirty="0" err="1">
                <a:ea typeface="+mn-lt"/>
                <a:cs typeface="+mn-lt"/>
              </a:rPr>
              <a:t>Exascaler</a:t>
            </a:r>
            <a:r>
              <a:rPr lang="en-US" dirty="0">
                <a:ea typeface="+mn-lt"/>
                <a:cs typeface="+mn-lt"/>
              </a:rPr>
              <a:t> ES400NVX2)</a:t>
            </a:r>
          </a:p>
          <a:p>
            <a:r>
              <a:rPr lang="en-US" dirty="0"/>
              <a:t>RAM of the compute node is </a:t>
            </a:r>
            <a:r>
              <a:rPr lang="en-US" dirty="0">
                <a:ea typeface="+mn-lt"/>
                <a:cs typeface="+mn-lt"/>
              </a:rPr>
              <a:t>512 GiB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sz="2700" dirty="0">
                <a:ea typeface="+mn-lt"/>
                <a:cs typeface="+mn-lt"/>
              </a:rPr>
              <a:t>Big</a:t>
            </a:r>
            <a:r>
              <a:rPr lang="en-US" sz="2700" dirty="0"/>
              <a:t> data cannot fit in the memory of a computational node</a:t>
            </a:r>
            <a:endParaRPr lang="en-US" dirty="0"/>
          </a:p>
          <a:p>
            <a:r>
              <a:rPr lang="en-US" sz="2700" dirty="0"/>
              <a:t>Most</a:t>
            </a:r>
            <a:r>
              <a:rPr lang="en-US" sz="2700" dirty="0">
                <a:ea typeface="+mn-lt"/>
                <a:cs typeface="+mn-lt"/>
              </a:rPr>
              <a:t> Pandas operations run on a single thread, while some scikit-learn estimators and utilities are parallelized using multi-cores CPU</a:t>
            </a:r>
            <a:endParaRPr lang="en-US" sz="2700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 descr="A large room with black boxes and white text&#10;&#10;AI-generated content may be incorrect.">
            <a:extLst>
              <a:ext uri="{FF2B5EF4-FFF2-40B4-BE49-F238E27FC236}">
                <a16:creationId xmlns:a16="http://schemas.microsoft.com/office/drawing/2014/main" id="{68C2CC46-84AB-8FB1-40EE-DF4183BB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97" y="2232236"/>
            <a:ext cx="3633019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7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B3A1-36B6-63A9-7F21-16F58310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55231-9ECC-7B0E-76DF-51338DEE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Distributed Computing:</a:t>
            </a:r>
            <a:r>
              <a:rPr lang="en-US" dirty="0">
                <a:ea typeface="+mn-lt"/>
                <a:cs typeface="+mn-lt"/>
              </a:rPr>
              <a:t> Big Data Processing Tools distribute data and computation across multiple nodes or clusters to achieve scalability.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Fault Tolerance:</a:t>
            </a:r>
            <a:r>
              <a:rPr lang="en-US" dirty="0">
                <a:ea typeface="+mn-lt"/>
                <a:cs typeface="+mn-lt"/>
              </a:rPr>
              <a:t> They provide mechanisms to handle node failures and ensure data integrity.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Parallel Processing:</a:t>
            </a:r>
            <a:r>
              <a:rPr lang="en-US" dirty="0">
                <a:ea typeface="+mn-lt"/>
                <a:cs typeface="+mn-lt"/>
              </a:rPr>
              <a:t> Tools leverage parallel processing techniques to speed up data processing tasks.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Replication:</a:t>
            </a:r>
            <a:r>
              <a:rPr lang="en-US" dirty="0">
                <a:ea typeface="+mn-lt"/>
                <a:cs typeface="+mn-lt"/>
              </a:rPr>
              <a:t> Data replication ensures data availability and resilience.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Partitioning:</a:t>
            </a:r>
            <a:r>
              <a:rPr lang="en-US" dirty="0">
                <a:ea typeface="+mn-lt"/>
                <a:cs typeface="+mn-lt"/>
              </a:rPr>
              <a:t> Tools partition data for efficient processing and distribution across the cluster.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Compression:</a:t>
            </a:r>
            <a:r>
              <a:rPr lang="en-US" dirty="0">
                <a:ea typeface="+mn-lt"/>
                <a:cs typeface="+mn-lt"/>
              </a:rPr>
              <a:t> Compression techniques reduce storage and transmission overhead.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946F-0540-4D1D-C5B6-AF599AFE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Feature of Big Data Processing Tools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AA09-B5A9-4B8C-CDEB-C54C174B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6A39-0216-CB00-EECA-083FBE6A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A395-AB99-32F0-47C6-514F59F0F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Login nodes are the only nodes accessible from external networks.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On Leonardo no connections from the computational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nodes to the outside world are permitted.</a:t>
            </a:r>
          </a:p>
          <a:p>
            <a:r>
              <a:rPr lang="en-US" dirty="0"/>
              <a:t>To</a:t>
            </a:r>
            <a:r>
              <a:rPr lang="en-US" dirty="0">
                <a:ea typeface="+mn-lt"/>
                <a:cs typeface="+mn-lt"/>
              </a:rPr>
              <a:t> use interactive tools like 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 using the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client-server paradigm in HPC compute nodes: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Finally, we typically use SLURM as the job scheduler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E805D4-502D-4678-2937-BA38310F6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3917" y="2546772"/>
            <a:ext cx="1898226" cy="1772920"/>
          </a:xfrm>
          <a:prstGeom prst="rect">
            <a:avLst/>
          </a:prstGeom>
        </p:spPr>
      </p:pic>
      <p:pic>
        <p:nvPicPr>
          <p:cNvPr id="6" name="Picture 5" descr="A computer server with a login node&#10;&#10;AI-generated content may be incorrect.">
            <a:extLst>
              <a:ext uri="{FF2B5EF4-FFF2-40B4-BE49-F238E27FC236}">
                <a16:creationId xmlns:a16="http://schemas.microsoft.com/office/drawing/2014/main" id="{09FD1B8D-8C3D-1262-6BA2-757F4097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48" r="140" b="4848"/>
          <a:stretch>
            <a:fillRect/>
          </a:stretch>
        </p:blipFill>
        <p:spPr>
          <a:xfrm>
            <a:off x="1258993" y="3922078"/>
            <a:ext cx="7228851" cy="1522445"/>
          </a:xfrm>
          <a:prstGeom prst="rect">
            <a:avLst/>
          </a:prstGeom>
        </p:spPr>
      </p:pic>
      <p:pic>
        <p:nvPicPr>
          <p:cNvPr id="7" name="Picture 6" descr="A cartoon character holding a can&#10;&#10;AI-generated content may be incorrect.">
            <a:extLst>
              <a:ext uri="{FF2B5EF4-FFF2-40B4-BE49-F238E27FC236}">
                <a16:creationId xmlns:a16="http://schemas.microsoft.com/office/drawing/2014/main" id="{F896CD80-2E54-932A-6AF2-052E9039B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943" y="4444682"/>
            <a:ext cx="1906482" cy="15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453A-6940-D918-A06E-3662E089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BA30-8DD0-7821-FB8E-AED8DD6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E7F5-C142-579A-15C1-FC51681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By containerizing the model with Docker and orchestrating it with Kubernetes, we can ensure consistency, scalability, and reliability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The key principles in modern </a:t>
            </a:r>
            <a:r>
              <a:rPr lang="en-US" dirty="0" err="1">
                <a:ea typeface="+mn-lt"/>
                <a:cs typeface="+mn-lt"/>
              </a:rPr>
              <a:t>MLOps</a:t>
            </a:r>
            <a:r>
              <a:rPr lang="en-US" dirty="0">
                <a:ea typeface="+mn-lt"/>
                <a:cs typeface="+mn-lt"/>
              </a:rPr>
              <a:t> workflows.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Kubernetes clusters can deploy, manage, and scale AI and ML: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Infrastructure orchestration that supports GPUs for training at scale.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Flexible integration with distributed computing and data processing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F35E1D-546E-77B7-4D2F-5B4059F8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8295" y="4552011"/>
            <a:ext cx="1626235" cy="157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180BF3-C566-B312-2068-D1E6D47B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6533" y="4596185"/>
            <a:ext cx="1908702" cy="1574800"/>
          </a:xfrm>
          <a:prstGeom prst="rect">
            <a:avLst/>
          </a:prstGeom>
        </p:spPr>
      </p:pic>
      <p:pic>
        <p:nvPicPr>
          <p:cNvPr id="10" name="Picture 9" descr="A logo with orange circles and grey dots">
            <a:extLst>
              <a:ext uri="{FF2B5EF4-FFF2-40B4-BE49-F238E27FC236}">
                <a16:creationId xmlns:a16="http://schemas.microsoft.com/office/drawing/2014/main" id="{81F12B4B-7972-FDD2-2926-89979E2B15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277" t="5758" r="22340" b="2794"/>
          <a:stretch>
            <a:fillRect/>
          </a:stretch>
        </p:blipFill>
        <p:spPr>
          <a:xfrm>
            <a:off x="8221869" y="4618272"/>
            <a:ext cx="1757735" cy="15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77A0-2AB8-1DBD-F6C2-899040AC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2CD0-FDA7-430C-5366-FA74726D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Distributed </a:t>
            </a:r>
            <a:r>
              <a:rPr lang="en-US" err="1">
                <a:latin typeface="Aptos"/>
              </a:rPr>
              <a:t>DataFrames</a:t>
            </a:r>
            <a:endParaRPr lang="en-US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DD31-D342-F423-9EAE-800AF0A1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idea is to use the memory of several computational nodes that share the filesystem and communicate via the network</a:t>
            </a:r>
          </a:p>
          <a:p>
            <a:r>
              <a:rPr lang="en-US" dirty="0">
                <a:ea typeface="+mn-lt"/>
                <a:cs typeface="+mn-lt"/>
              </a:rPr>
              <a:t>In addition, we parallelize the work on several multicore nodes</a:t>
            </a:r>
          </a:p>
          <a:p>
            <a:r>
              <a:rPr lang="en-US" dirty="0"/>
              <a:t>The most</a:t>
            </a:r>
            <a:r>
              <a:rPr lang="en-US" dirty="0">
                <a:ea typeface="+mn-lt"/>
                <a:cs typeface="+mn-lt"/>
              </a:rPr>
              <a:t> popular frameworks for distributed computing are</a:t>
            </a:r>
          </a:p>
          <a:p>
            <a:endParaRPr lang="en-US" dirty="0"/>
          </a:p>
          <a:p>
            <a:pPr lvl="1"/>
            <a:r>
              <a:rPr lang="en-US" dirty="0"/>
              <a:t>Apache Spark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Ray</a:t>
            </a:r>
            <a:br>
              <a:rPr lang="en-US" dirty="0"/>
            </a:br>
            <a:endParaRPr lang="en-US" dirty="0"/>
          </a:p>
          <a:p>
            <a:pPr lvl="1"/>
            <a:r>
              <a:rPr lang="en-US" err="1"/>
              <a:t>Dask</a:t>
            </a:r>
            <a:endParaRPr lang="en-US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E21D2F6B-7E8C-FB8D-1B9D-3A50A045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17851" r="61458" b="18024"/>
          <a:stretch>
            <a:fillRect/>
          </a:stretch>
        </p:blipFill>
        <p:spPr>
          <a:xfrm>
            <a:off x="5736167" y="4633436"/>
            <a:ext cx="719682" cy="7367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351428-C664-2A72-C598-FA6062DE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241" y="3886726"/>
            <a:ext cx="1308101" cy="6614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326F78-4190-53CE-4849-F666DB659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184" y="5446182"/>
            <a:ext cx="75988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3558-D6F7-EAA7-5553-DAADE533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06B9-A377-A4B7-5F94-9C7883DB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provides multi-core and </a:t>
            </a:r>
            <a:r>
              <a:rPr lang="en-US" dirty="0" err="1">
                <a:ea typeface="+mn-lt"/>
                <a:cs typeface="+mn-lt"/>
              </a:rPr>
              <a:t>distributed+parallel</a:t>
            </a:r>
            <a:r>
              <a:rPr lang="en-US" dirty="0">
                <a:ea typeface="+mn-lt"/>
                <a:cs typeface="+mn-lt"/>
              </a:rPr>
              <a:t> execution on larger-than-memory datasets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allow to work with larger datasets making it possible to parallelize computation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in Python and scales NumPy, Pandas, and scikit-learn. 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a framework for parallelizing most Python objects.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2CDAFC-6B74-A966-7D73-C0C98658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851" y="376765"/>
            <a:ext cx="75988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E129-A353-6937-84E5-D349AFFB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A208-8F8C-8F87-989A-29F8B532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Dask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D3F4-F164-9DAF-86CA-CD0C3AD9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 is not </a:t>
            </a:r>
            <a:r>
              <a:rPr lang="en-US" err="1">
                <a:ea typeface="+mn-lt"/>
                <a:cs typeface="+mn-lt"/>
              </a:rPr>
              <a:t>helpul</a:t>
            </a:r>
            <a:r>
              <a:rPr lang="en-US" dirty="0">
                <a:ea typeface="+mn-lt"/>
                <a:cs typeface="+mn-lt"/>
              </a:rPr>
              <a:t> for small size datasets as it generates overhead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might be useful for medium size dataset as it allows to work in parallel on a local multi-core (or multi-GPU) machine.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essential for large datasets as Pandas, NumPy, and scikit-learn are not inherently built to operate on distributed datasets.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1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10F1-E784-FFD5-CDAF-C94942FA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CE00-B825-1905-767F-0E56D619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APIs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F9ED7F7-FDC8-6369-A364-52CEDD67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131" y="1825625"/>
            <a:ext cx="88077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0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3D445-59CE-1C46-78E2-7C207CDD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2286-75D3-FD85-F6F7-DB382198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D3400-C6A2-D7B5-459F-B9F0C4E6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189" y="1683385"/>
            <a:ext cx="9267462" cy="3934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11467-F51B-24AC-4688-B6AC9DA40102}"/>
              </a:ext>
            </a:extLst>
          </p:cNvPr>
          <p:cNvSpPr txBox="1"/>
          <p:nvPr/>
        </p:nvSpPr>
        <p:spPr>
          <a:xfrm>
            <a:off x="1463040" y="5618480"/>
            <a:ext cx="9276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level collections are used to generate task graphs which can be executed by schedulers</a:t>
            </a:r>
          </a:p>
        </p:txBody>
      </p:sp>
    </p:spTree>
    <p:extLst>
      <p:ext uri="{BB962C8B-B14F-4D97-AF65-F5344CB8AC3E}">
        <p14:creationId xmlns:p14="http://schemas.microsoft.com/office/powerpoint/2010/main" val="194352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B907-F458-B48A-38E7-E25AF4E5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EC75-C318-0FB3-96A8-5EE3FF19E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Machine Learning is building model from data using optimization.</a:t>
            </a:r>
          </a:p>
          <a:p>
            <a:pPr marL="0" indent="0">
              <a:buNone/>
            </a:pPr>
            <a:r>
              <a:rPr lang="en-US" dirty="0"/>
              <a:t>High-dimensional non-convex optimization based on a growing wealth of data </a:t>
            </a:r>
          </a:p>
          <a:p>
            <a:endParaRPr lang="en-US" dirty="0"/>
          </a:p>
          <a:p>
            <a:r>
              <a:rPr lang="en-US" dirty="0"/>
              <a:t>Larger and larger training sets</a:t>
            </a:r>
          </a:p>
          <a:p>
            <a:r>
              <a:rPr lang="en" dirty="0">
                <a:ea typeface="+mn-lt"/>
                <a:cs typeface="+mn-lt"/>
              </a:rPr>
              <a:t>GPUs used to speed up training times on such larger training sets</a:t>
            </a:r>
            <a:endParaRPr lang="en" dirty="0"/>
          </a:p>
          <a:p>
            <a:r>
              <a:rPr lang="en-US" dirty="0"/>
              <a:t>New learning algorithms optimize convergence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93128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4B46-FEA9-96D5-713D-759D20B4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EB6B-3895-4AC6-2FF6-AA14FECD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Collections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2BE423-D529-DFD0-8EAC-B67636ED6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335" b="26174"/>
          <a:stretch>
            <a:fillRect/>
          </a:stretch>
        </p:blipFill>
        <p:spPr>
          <a:xfrm>
            <a:off x="6625281" y="3085607"/>
            <a:ext cx="4734435" cy="226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F910C2-8B3C-A703-040A-8A0FEE0D2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594" y="3080951"/>
            <a:ext cx="2810433" cy="22612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88F56F-D14D-BFBB-049E-0BF84703106D}"/>
              </a:ext>
            </a:extLst>
          </p:cNvPr>
          <p:cNvSpPr txBox="1">
            <a:spLocks/>
          </p:cNvSpPr>
          <p:nvPr/>
        </p:nvSpPr>
        <p:spPr>
          <a:xfrm>
            <a:off x="838200" y="1691760"/>
            <a:ext cx="10515600" cy="901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Dask</a:t>
            </a:r>
            <a:r>
              <a:rPr lang="en-US" dirty="0"/>
              <a:t> can be used to scale popular Python libraries such as Pandas and NumPy allowing to analyze dataset with greater </a:t>
            </a:r>
            <a:r>
              <a:rPr lang="en-US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5748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E8A5-64F0-CD57-9419-3A8EB49F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C1D1-2440-3295-5E05-9C6F58CE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Task Directed </a:t>
            </a:r>
            <a:r>
              <a:rPr lang="en-US" err="1">
                <a:latin typeface="Aptos"/>
              </a:rPr>
              <a:t>Acyclical</a:t>
            </a:r>
            <a:r>
              <a:rPr lang="en-US" dirty="0">
                <a:latin typeface="Aptos"/>
              </a:rPr>
              <a:t> Graph (DAG)</a:t>
            </a:r>
            <a:endParaRPr lang="en-US">
              <a:latin typeface="Apto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6D5DD-4B0C-953D-95C9-3B81331EE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60"/>
            <a:ext cx="7714736" cy="46602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A graph is a representation of a set of objects that have a relationship with one another, consisted by: 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node: a function, an object or an action 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line: symbolize the relationship among nodes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In DAG there is one logical way to traverse the graph. No node is visited twice.</a:t>
            </a:r>
            <a:endParaRPr lang="en-US" dirty="0"/>
          </a:p>
          <a:p>
            <a:r>
              <a:rPr lang="en-US" err="1"/>
              <a:t>Dask</a:t>
            </a:r>
            <a:r>
              <a:rPr lang="en-US" dirty="0"/>
              <a:t> uses DAG to coordinate execution of parallelized code across processors.</a:t>
            </a:r>
          </a:p>
          <a:p>
            <a:r>
              <a:rPr lang="en-US" sz="2600" dirty="0"/>
              <a:t>Upstream actions are completed before downstream nodes.</a:t>
            </a:r>
            <a:endParaRPr lang="en-US" dirty="0"/>
          </a:p>
        </p:txBody>
      </p:sp>
      <p:pic>
        <p:nvPicPr>
          <p:cNvPr id="10" name="Content Placeholder 9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5AED6D7A-C601-8394-84C9-1EDF866C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71" y="1696759"/>
            <a:ext cx="26988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30798-7833-D5D0-9513-E1F98F26F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7D1E-FC15-9CFC-5B62-A294A5C9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Cluster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B0F4CD-800F-4449-A317-C2FE74CFC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Usually, when using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, we will be using a distributed scheduler, which exists in the context of a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cluster.</a:t>
            </a:r>
            <a:endParaRPr lang="en-US"/>
          </a:p>
        </p:txBody>
      </p:sp>
      <p:pic>
        <p:nvPicPr>
          <p:cNvPr id="13" name="Picture 12" descr="A diagram of a work schedule&#10;&#10;AI-generated content may be incorrect.">
            <a:extLst>
              <a:ext uri="{FF2B5EF4-FFF2-40B4-BE49-F238E27FC236}">
                <a16:creationId xmlns:a16="http://schemas.microsoft.com/office/drawing/2014/main" id="{91BCA182-E314-41D3-1CDC-07605468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87" y="2838578"/>
            <a:ext cx="5301821" cy="32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4CFB-5B69-0348-77DF-9E2C8F74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3E8E-E010-BB66-3C03-DB57BBE3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Scheduler and Workers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1DDABD-78D5-FBD5-0E9B-06DFD8F00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uses a central scheduler to orchestrate the work. 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Adding workers can improve performances of complex workloads, however, create overhead that can reduces gains.</a:t>
            </a:r>
          </a:p>
          <a:p>
            <a:r>
              <a:rPr lang="en-US" dirty="0">
                <a:ea typeface="+mn-lt"/>
                <a:cs typeface="+mn-lt"/>
              </a:rPr>
              <a:t>Workers will unlikely be perfectly balanced with respect to load, power and data access.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Some resources might be not fully exploited or might be idling because of insufficient shared resources  (resource starvation). </a:t>
            </a:r>
          </a:p>
          <a:p>
            <a:r>
              <a:rPr lang="en-US" dirty="0">
                <a:ea typeface="+mn-lt"/>
                <a:cs typeface="+mn-lt"/>
              </a:rPr>
              <a:t>Due to these conditions, scheduler needs to promptly react to avoid bottlenecks that will affect overall runtime.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7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983C-18EE-537F-B92F-C25591A0D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86DD-3EA1-D536-77C8-2C76A64E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33DFC95-5883-5894-9A15-258E52326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C9C29-55DA-51C9-0370-95883FB5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60" y="1821077"/>
            <a:ext cx="6892238" cy="4358844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EDB6462-A2EF-2417-5E1D-8476F42D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055" y="5604047"/>
            <a:ext cx="2012350" cy="5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A0A20-6212-5682-CA7B-E0BC7EE1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063A-B30C-D366-58F5-0DB35608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being lazy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1FE022-DAB8-EC52-C4B8-0C8D0DAA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performs a lazy computation</a:t>
            </a:r>
          </a:p>
          <a:p>
            <a:r>
              <a:rPr lang="en-US" dirty="0">
                <a:ea typeface="+mn-lt"/>
                <a:cs typeface="+mn-lt"/>
              </a:rPr>
              <a:t>Until we run the method .compute(),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only splits the process into smaller logical pieces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Even though the process is defined, the resources assigned and the place where the result will be stored are not assigned</a:t>
            </a:r>
          </a:p>
          <a:p>
            <a:r>
              <a:rPr lang="en-US" dirty="0">
                <a:ea typeface="+mn-lt"/>
                <a:cs typeface="+mn-lt"/>
              </a:rPr>
              <a:t> The scheduler assigns them dynamically, allowing to recover from possible worker failure</a:t>
            </a:r>
          </a:p>
          <a:p>
            <a:r>
              <a:rPr lang="en-US" dirty="0"/>
              <a:t>In case of a failure, </a:t>
            </a:r>
            <a:r>
              <a:rPr lang="en-US" dirty="0" err="1"/>
              <a:t>Dask</a:t>
            </a:r>
            <a:r>
              <a:rPr lang="en-US" dirty="0"/>
              <a:t> reaches a node and repeat the action without disturbing the rest of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88406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0523-EA46-5997-544A-14EF27D8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B959-3F1C-8F69-0289-01C21BD8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more FLOPS/s!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B49DD7-632A-E811-2DB7-638F57D0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CPUs are designed for more general-purpose tasks and have fewer, more powerful cores that excel at low-latency operations.</a:t>
            </a:r>
            <a:endParaRPr lang="en-US"/>
          </a:p>
          <a:p>
            <a:pPr marL="457200" indent="-457200"/>
            <a:r>
              <a:rPr lang="en-US" dirty="0">
                <a:ea typeface="+mn-lt"/>
                <a:cs typeface="+mn-lt"/>
              </a:rPr>
              <a:t>GPUs are designed for highly parallel computations, with many-cores optimized for executing the same instructions on many data elements simultaneously (SIMT).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A close-up of a computer chip">
            <a:extLst>
              <a:ext uri="{FF2B5EF4-FFF2-40B4-BE49-F238E27FC236}">
                <a16:creationId xmlns:a16="http://schemas.microsoft.com/office/drawing/2014/main" id="{FA8B81FE-0799-E01C-D1D5-674045FA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8" t="9959" r="21363" b="9804"/>
          <a:stretch>
            <a:fillRect/>
          </a:stretch>
        </p:blipFill>
        <p:spPr>
          <a:xfrm>
            <a:off x="7513017" y="3791364"/>
            <a:ext cx="3503208" cy="2705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BE1DE-3A30-7A88-4CC6-59F71EB5ED21}"/>
              </a:ext>
            </a:extLst>
          </p:cNvPr>
          <p:cNvSpPr txBox="1"/>
          <p:nvPr/>
        </p:nvSpPr>
        <p:spPr>
          <a:xfrm>
            <a:off x="5801139" y="6131982"/>
            <a:ext cx="1716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6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E19B-A447-FBD8-4CD0-1C5C4075D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C6CA-10F6-E823-396C-BC14953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Movement and Transformation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6097148-FFAB-E802-2F64-94C7A913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What if we could keep data on the GPU?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diagram of a computer">
            <a:extLst>
              <a:ext uri="{FF2B5EF4-FFF2-40B4-BE49-F238E27FC236}">
                <a16:creationId xmlns:a16="http://schemas.microsoft.com/office/drawing/2014/main" id="{36477FC9-F939-17B4-87C8-8770C3DB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48" y="2209271"/>
            <a:ext cx="7786619" cy="3959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451E5-BFCF-B364-5D64-D1A49AC6ED8F}"/>
              </a:ext>
            </a:extLst>
          </p:cNvPr>
          <p:cNvSpPr txBox="1"/>
          <p:nvPr/>
        </p:nvSpPr>
        <p:spPr>
          <a:xfrm>
            <a:off x="8838556" y="1718733"/>
            <a:ext cx="25209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RAPIDS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7A6C-BA66-1A27-592E-BC7D06A9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DFC7-B55F-56CD-CA9B-0EEC0D71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3D98E4A-CBA6-7D4D-B927-86FE7C500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ts val="2835"/>
              </a:lnSpc>
              <a:spcBef>
                <a:spcPts val="0"/>
              </a:spcBef>
              <a:buNone/>
            </a:pPr>
            <a:r>
              <a:rPr lang="en-US" b="1" dirty="0">
                <a:ea typeface="+mn-lt"/>
                <a:cs typeface="+mn-lt"/>
              </a:rPr>
              <a:t>                   by</a:t>
            </a:r>
            <a:r>
              <a:rPr lang="en-US" dirty="0">
                <a:ea typeface="+mn-lt"/>
                <a:cs typeface="+mn-lt"/>
              </a:rPr>
              <a:t>                        is a suite of open-source software libraries and APIs designed to accelerate all data science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lvl="1">
              <a:lnSpc>
                <a:spcPts val="2835"/>
              </a:lnSpc>
              <a:spcBef>
                <a:spcPts val="0"/>
              </a:spcBef>
            </a:pPr>
            <a:r>
              <a:rPr lang="en-US" sz="2800" dirty="0"/>
              <a:t>Data analysis, </a:t>
            </a:r>
            <a:r>
              <a:rPr lang="en-US" sz="2800" dirty="0" err="1"/>
              <a:t>modelization</a:t>
            </a:r>
            <a:r>
              <a:rPr lang="en-US" sz="2800" dirty="0"/>
              <a:t> and visualization entirely on </a:t>
            </a:r>
            <a:r>
              <a:rPr lang="en-US" sz="2800" dirty="0">
                <a:ea typeface="+mn-lt"/>
                <a:cs typeface="+mn-lt"/>
              </a:rPr>
              <a:t>GPUs </a:t>
            </a:r>
          </a:p>
          <a:p>
            <a:pPr lvl="1">
              <a:lnSpc>
                <a:spcPts val="2835"/>
              </a:lnSpc>
              <a:spcBef>
                <a:spcPts val="0"/>
              </a:spcBef>
            </a:pPr>
            <a:r>
              <a:rPr lang="en-US" sz="2800" dirty="0">
                <a:ea typeface="+mn-lt"/>
                <a:cs typeface="+mn-lt"/>
              </a:rPr>
              <a:t>Accelerated machine learning (K-means, PCA,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, ...)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7E0230-67B2-A578-B419-FA7D146A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66" y="1412543"/>
            <a:ext cx="2127251" cy="1195308"/>
          </a:xfrm>
          <a:prstGeom prst="rect">
            <a:avLst/>
          </a:prstGeom>
        </p:spPr>
      </p:pic>
      <p:pic>
        <p:nvPicPr>
          <p:cNvPr id="4" name="Picture 3" descr="A green and black logo">
            <a:extLst>
              <a:ext uri="{FF2B5EF4-FFF2-40B4-BE49-F238E27FC236}">
                <a16:creationId xmlns:a16="http://schemas.microsoft.com/office/drawing/2014/main" id="{1AB50588-B336-D495-2DE1-C96873D7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0" t="35621" r="5981" b="34991"/>
          <a:stretch>
            <a:fillRect/>
          </a:stretch>
        </p:blipFill>
        <p:spPr>
          <a:xfrm>
            <a:off x="2737964" y="1825625"/>
            <a:ext cx="1638141" cy="375285"/>
          </a:xfrm>
          <a:prstGeom prst="rect">
            <a:avLst/>
          </a:prstGeom>
        </p:spPr>
      </p:pic>
      <p:pic>
        <p:nvPicPr>
          <p:cNvPr id="8" name="Picture 7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AE0CD9E0-292C-D84D-39F9-6AE0B7939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26" y="3725518"/>
            <a:ext cx="7420390" cy="2443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EB747-FB1C-21D1-A5FA-231E57E0DF78}"/>
              </a:ext>
            </a:extLst>
          </p:cNvPr>
          <p:cNvSpPr txBox="1"/>
          <p:nvPr/>
        </p:nvSpPr>
        <p:spPr>
          <a:xfrm>
            <a:off x="8679805" y="5803899"/>
            <a:ext cx="26797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RAPIDS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8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53060-3021-B64A-34AC-D9FB9DFB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A9C0-F275-ACED-907A-8909C739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RAPIDS?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A17B9017-60CF-1631-51B1-48C50013E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ts val="2835"/>
              </a:lnSpc>
              <a:spcBef>
                <a:spcPts val="0"/>
              </a:spcBef>
            </a:pPr>
            <a:r>
              <a:rPr lang="en-US" b="1" dirty="0">
                <a:ea typeface="+mn-lt"/>
                <a:cs typeface="+mn-lt"/>
              </a:rPr>
              <a:t>Speed</a:t>
            </a:r>
            <a:r>
              <a:rPr lang="en-US" dirty="0">
                <a:ea typeface="+mn-lt"/>
                <a:cs typeface="+mn-lt"/>
              </a:rPr>
              <a:t>: RAPIDS leverages the power of GPUs to process data, often delivering performance gains of 10x or more compared to traditional CPU-based methods.</a:t>
            </a:r>
            <a:endParaRPr lang="en-US" dirty="0"/>
          </a:p>
          <a:p>
            <a:pPr>
              <a:lnSpc>
                <a:spcPts val="2835"/>
              </a:lnSpc>
              <a:spcBef>
                <a:spcPts val="0"/>
              </a:spcBef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Familiarity</a:t>
            </a:r>
            <a:r>
              <a:rPr lang="en-US" dirty="0">
                <a:ea typeface="+mn-lt"/>
                <a:cs typeface="+mn-lt"/>
              </a:rPr>
              <a:t>: Data scientists can continue using familiar tools and workflows, with RAPIDS offering drop-in replacements for many common Python data science libraries.</a:t>
            </a:r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Ecosystem</a:t>
            </a:r>
            <a:r>
              <a:rPr lang="en-US" dirty="0">
                <a:ea typeface="+mn-lt"/>
                <a:cs typeface="+mn-lt"/>
              </a:rPr>
              <a:t>: RAPIDS integrates with popular data science frameworks like Apache Spark and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, making it easy to incorporate GPU acceleration into your existing infrastructure.</a:t>
            </a:r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Scale</a:t>
            </a:r>
            <a:r>
              <a:rPr lang="en-US" dirty="0">
                <a:ea typeface="+mn-lt"/>
                <a:cs typeface="+mn-lt"/>
              </a:rPr>
              <a:t>: RAPIDS scales seamlessly to handle massive datasets, enabling you to tackle big data problems that were previously impractical or computationally expensive. </a:t>
            </a:r>
          </a:p>
        </p:txBody>
      </p:sp>
    </p:spTree>
    <p:extLst>
      <p:ext uri="{BB962C8B-B14F-4D97-AF65-F5344CB8AC3E}">
        <p14:creationId xmlns:p14="http://schemas.microsoft.com/office/powerpoint/2010/main" val="191601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C4FF0-9879-9DF4-ED89-3CC19178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6B3E-EEBB-D810-E815-14BA5B14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Data </a:t>
            </a:r>
          </a:p>
        </p:txBody>
      </p:sp>
      <p:pic>
        <p:nvPicPr>
          <p:cNvPr id="4" name="Picture 3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1F26226-79BF-D260-A875-F4BFD98A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16" y="1826826"/>
            <a:ext cx="4845394" cy="2948608"/>
          </a:xfrm>
          <a:prstGeom prst="rect">
            <a:avLst/>
          </a:prstGeom>
        </p:spPr>
      </p:pic>
      <p:pic>
        <p:nvPicPr>
          <p:cNvPr id="5" name="Picture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A4BD3F6-A309-AFF8-AAF8-2B33D118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1" y="1823401"/>
            <a:ext cx="4790177" cy="2948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AD74E-CB37-0AA2-C230-1F55D1DB7581}"/>
              </a:ext>
            </a:extLst>
          </p:cNvPr>
          <p:cNvSpPr txBox="1"/>
          <p:nvPr/>
        </p:nvSpPr>
        <p:spPr>
          <a:xfrm>
            <a:off x="2739437" y="5138326"/>
            <a:ext cx="7531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https://futuretech.mit.edu/news/what-drives-progress-in-ai-trends-in-data</a:t>
            </a:r>
          </a:p>
        </p:txBody>
      </p:sp>
    </p:spTree>
    <p:extLst>
      <p:ext uri="{BB962C8B-B14F-4D97-AF65-F5344CB8AC3E}">
        <p14:creationId xmlns:p14="http://schemas.microsoft.com/office/powerpoint/2010/main" val="442846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1E07-CFD4-860E-D443-9494C3227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274B-5D3D-4087-4D08-437FA38A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is easy and fast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1EBCEB-2864-4357-702B-CEEEB0EA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95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RAPIDS provides a similar interface to Python libraries like pandas, scikit-learn and </a:t>
            </a:r>
            <a:r>
              <a:rPr lang="en-US" dirty="0" err="1"/>
              <a:t>NetworkX</a:t>
            </a:r>
            <a:r>
              <a:rPr lang="en-US" dirty="0"/>
              <a:t> </a:t>
            </a:r>
          </a:p>
          <a:p>
            <a:r>
              <a:rPr lang="en-US" dirty="0"/>
              <a:t>RAPIDS becomes advantageous, when the data being manipulated reaches multiple GiBs</a:t>
            </a:r>
          </a:p>
          <a:p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E39C2AB-5D99-3DAD-73A5-FAEFCE41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73" y="1040387"/>
            <a:ext cx="2818848" cy="2965174"/>
          </a:xfrm>
          <a:prstGeom prst="rect">
            <a:avLst/>
          </a:prstGeom>
        </p:spPr>
      </p:pic>
      <p:pic>
        <p:nvPicPr>
          <p:cNvPr id="4" name="Picture 3" descr="A graph of data in different colors&#10;&#10;AI-generated content may be incorrect.">
            <a:extLst>
              <a:ext uri="{FF2B5EF4-FFF2-40B4-BE49-F238E27FC236}">
                <a16:creationId xmlns:a16="http://schemas.microsoft.com/office/drawing/2014/main" id="{07D37C85-4EA8-5FF1-7DE6-46753B8B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64" y="3610987"/>
            <a:ext cx="4727990" cy="256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F73DD-0207-88A3-7212-DAED602C7DBC}"/>
              </a:ext>
            </a:extLst>
          </p:cNvPr>
          <p:cNvSpPr txBox="1"/>
          <p:nvPr/>
        </p:nvSpPr>
        <p:spPr>
          <a:xfrm>
            <a:off x="840317" y="5539316"/>
            <a:ext cx="25632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</a:t>
            </a:r>
            <a:br>
              <a:rPr lang="en-US" i="1" dirty="0"/>
            </a:br>
            <a:r>
              <a:rPr lang="en-US" i="1" dirty="0"/>
              <a:t>Documentation RAPIDS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D282E-FC5E-F6B0-ACF2-113ECADB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755" y="4187295"/>
            <a:ext cx="2822575" cy="20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4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6E8D-0685-22AD-9353-97677E98F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F1C4-8145-652A-F814-FAD4F406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Platform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3D81FA8-FD1F-8C08-F4F5-566B909F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8" t="2609" r="108" b="14783"/>
          <a:stretch>
            <a:fillRect/>
          </a:stretch>
        </p:blipFill>
        <p:spPr>
          <a:xfrm>
            <a:off x="1926167" y="1496389"/>
            <a:ext cx="8340594" cy="3861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BA10E-A8C7-DCC1-DA27-06D6D91808A2}"/>
              </a:ext>
            </a:extLst>
          </p:cNvPr>
          <p:cNvSpPr txBox="1"/>
          <p:nvPr/>
        </p:nvSpPr>
        <p:spPr>
          <a:xfrm>
            <a:off x="837556" y="5560483"/>
            <a:ext cx="333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Source: Documentation RAPIDS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D340F-007C-2F86-4345-0BDE6DED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407C-CEAF-06E7-204E-611013F5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dirty="0">
                <a:latin typeface="Aptos"/>
              </a:rPr>
              <a:t>RAPIDS Interoperability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5A355D0C-F4FC-1E1D-DA71-8FD1CC442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7" y="1836668"/>
            <a:ext cx="10511182" cy="46601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Real-world workflows often need to share data between libraries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RAPIDS supports device memory sharing between data science and deep learning libraries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Keeps data on the GPU avoids costly copies to host memory</a:t>
            </a:r>
          </a:p>
          <a:p>
            <a:r>
              <a:rPr lang="en-US" sz="2400" dirty="0">
                <a:ea typeface="+mn-lt"/>
                <a:cs typeface="+mn-lt"/>
              </a:rPr>
              <a:t>Any library that support __</a:t>
            </a:r>
            <a:r>
              <a:rPr lang="en-US" sz="2400" err="1">
                <a:ea typeface="+mn-lt"/>
                <a:cs typeface="+mn-lt"/>
              </a:rPr>
              <a:t>cuda_array_interface</a:t>
            </a:r>
            <a:r>
              <a:rPr lang="en-US" sz="2400" dirty="0">
                <a:ea typeface="+mn-lt"/>
                <a:cs typeface="+mn-lt"/>
              </a:rPr>
              <a:t>__ will allow for sharing of memory buffers with RAPIDS</a:t>
            </a:r>
            <a:endParaRPr lang="en-US" sz="2400" dirty="0"/>
          </a:p>
        </p:txBody>
      </p:sp>
      <p:pic>
        <p:nvPicPr>
          <p:cNvPr id="3" name="Picture 2" descr="A blue and purple lines with black text">
            <a:extLst>
              <a:ext uri="{FF2B5EF4-FFF2-40B4-BE49-F238E27FC236}">
                <a16:creationId xmlns:a16="http://schemas.microsoft.com/office/drawing/2014/main" id="{07A5A599-F4C4-B3FA-896C-AF166F20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83" y="4272492"/>
            <a:ext cx="678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FFC5-EAE3-1840-59B2-3757E995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9A73-84B9-C29C-C623-4A9527C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-CUDA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94174A0-D4C6-701D-3EF9-AABB3F93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allows users to create a cluster with scheduler and workers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Each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-CUDA worker is attached to a dedicated GPU</a:t>
            </a: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client can connect to the cluster and distribute data on it</a:t>
            </a:r>
          </a:p>
          <a:p>
            <a:r>
              <a:rPr lang="en-US" dirty="0">
                <a:ea typeface="+mn-lt"/>
                <a:cs typeface="+mn-lt"/>
              </a:rPr>
              <a:t>Once the data has been distributed to the workers,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the workers can start the distributed operations</a:t>
            </a: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-CUDA is an addition to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that allows the creation of GPU clusters while optionally configuring networking via the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high-performance UCX-Py</a:t>
            </a:r>
          </a:p>
        </p:txBody>
      </p:sp>
    </p:spTree>
    <p:extLst>
      <p:ext uri="{BB962C8B-B14F-4D97-AF65-F5344CB8AC3E}">
        <p14:creationId xmlns:p14="http://schemas.microsoft.com/office/powerpoint/2010/main" val="1759685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6D03-7EC7-8DA3-1C9E-F0EEA9AB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282D-B369-61C0-BFCC-D3944288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Unified Communication X</a:t>
            </a:r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26A6EA59-9722-EB0A-2458-287A133D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7" y="1836668"/>
            <a:ext cx="10511182" cy="46601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UCX is an optimized communication framework for high-bandwidth and low-latency networks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UCX exposes abstract communication primitives that utilize the best of available hardware resources and offload, including RDMA, TCP, GPUs, shared memory, and atomics operations</a:t>
            </a:r>
          </a:p>
        </p:txBody>
      </p:sp>
      <p:pic>
        <p:nvPicPr>
          <p:cNvPr id="4" name="Picture 3" descr="A screenshot of a computer application">
            <a:extLst>
              <a:ext uri="{FF2B5EF4-FFF2-40B4-BE49-F238E27FC236}">
                <a16:creationId xmlns:a16="http://schemas.microsoft.com/office/drawing/2014/main" id="{07EBB7D9-76C0-62D7-BABD-AFDD5E80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86" y="2890963"/>
            <a:ext cx="7460789" cy="34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32B8-E359-3B89-B0BE-39B7BEA8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1937-AAAC-B24C-72AB-8023E662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RAPIDS on Leonardo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728722-8889-D001-444E-C9F7939D9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68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pip Issues: </a:t>
            </a:r>
            <a:r>
              <a:rPr lang="en-US" dirty="0" err="1">
                <a:ea typeface="+mn-lt"/>
                <a:cs typeface="+mn-lt"/>
              </a:rPr>
              <a:t>Infiniband</a:t>
            </a:r>
            <a:r>
              <a:rPr lang="en-US" dirty="0">
                <a:ea typeface="+mn-lt"/>
                <a:cs typeface="+mn-lt"/>
              </a:rPr>
              <a:t> is not supported yet. </a:t>
            </a:r>
            <a:endParaRPr lang="en-US" dirty="0"/>
          </a:p>
          <a:p>
            <a:r>
              <a:rPr lang="en-US" b="1" dirty="0"/>
              <a:t>Docker Issues: </a:t>
            </a:r>
            <a:r>
              <a:rPr lang="en-US" dirty="0"/>
              <a:t>On Leonardo, we use </a:t>
            </a:r>
            <a:r>
              <a:rPr lang="en-US" dirty="0" err="1">
                <a:ea typeface="+mn-lt"/>
                <a:cs typeface="+mn-lt"/>
              </a:rPr>
              <a:t>Apptainer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/>
              <a:t>and not Docker</a:t>
            </a:r>
          </a:p>
          <a:p>
            <a:r>
              <a:rPr lang="en-US" b="1" dirty="0"/>
              <a:t>Conda Issues: </a:t>
            </a:r>
            <a:br>
              <a:rPr lang="en-US" b="1" dirty="0"/>
            </a:br>
            <a:r>
              <a:rPr lang="en-US" dirty="0"/>
              <a:t>If</a:t>
            </a:r>
            <a:r>
              <a:rPr lang="en-US" dirty="0">
                <a:ea typeface="+mn-lt"/>
                <a:cs typeface="+mn-lt"/>
              </a:rPr>
              <a:t> the Conda is older than </a:t>
            </a:r>
            <a:r>
              <a:rPr lang="en-US" dirty="0">
                <a:latin typeface="Consolas"/>
              </a:rPr>
              <a:t>22.11</a:t>
            </a:r>
            <a:r>
              <a:rPr lang="en-US" dirty="0">
                <a:ea typeface="+mn-lt"/>
                <a:cs typeface="+mn-lt"/>
              </a:rPr>
              <a:t>, update to the latest version.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This will include </a:t>
            </a:r>
            <a:r>
              <a:rPr lang="en-US" dirty="0" err="1">
                <a:ea typeface="+mn-lt"/>
                <a:cs typeface="+mn-lt"/>
              </a:rPr>
              <a:t>libmamba</a:t>
            </a:r>
            <a:r>
              <a:rPr lang="en-US" dirty="0">
                <a:ea typeface="+mn-lt"/>
                <a:cs typeface="+mn-lt"/>
              </a:rPr>
              <a:t>, a Mamba-powered Conda solver to significantly accelerate environment solving.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If the Conda installation is version </a:t>
            </a:r>
            <a:r>
              <a:rPr lang="en-US" dirty="0">
                <a:latin typeface="Consolas"/>
              </a:rPr>
              <a:t>22.11</a:t>
            </a:r>
            <a:r>
              <a:rPr lang="en-US" dirty="0">
                <a:ea typeface="+mn-lt"/>
                <a:cs typeface="+mn-lt"/>
              </a:rPr>
              <a:t> or newer, run: </a:t>
            </a:r>
            <a:br>
              <a:rPr lang="en-US" dirty="0">
                <a:latin typeface="Aptos"/>
              </a:rPr>
            </a:br>
            <a:r>
              <a:rPr lang="en-US" dirty="0">
                <a:latin typeface="Consolas"/>
              </a:rPr>
              <a:t>$&gt;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 install -n base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-</a:t>
            </a:r>
            <a:r>
              <a:rPr lang="en-US" dirty="0" err="1">
                <a:latin typeface="Consolas"/>
              </a:rPr>
              <a:t>libmamba</a:t>
            </a:r>
            <a:r>
              <a:rPr lang="en-US" dirty="0">
                <a:latin typeface="Consolas"/>
              </a:rPr>
              <a:t>-solver</a:t>
            </a: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latin typeface="Consolas"/>
              </a:rPr>
              <a:t>$&gt;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 create --solver=</a:t>
            </a:r>
            <a:r>
              <a:rPr lang="en-US" dirty="0" err="1">
                <a:latin typeface="Consolas"/>
              </a:rPr>
              <a:t>libmamba</a:t>
            </a:r>
            <a:r>
              <a:rPr lang="en-US" dirty="0">
                <a:latin typeface="Consolas"/>
              </a:rPr>
              <a:t> ...</a:t>
            </a:r>
            <a:endParaRPr lang="en-US" dirty="0">
              <a:latin typeface="Aptos"/>
            </a:endParaRPr>
          </a:p>
          <a:p>
            <a:r>
              <a:rPr lang="en-US" dirty="0">
                <a:ea typeface="+mn-lt"/>
                <a:cs typeface="+mn-lt"/>
              </a:rPr>
              <a:t>RAPIDS can be used with any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distribution e.g. </a:t>
            </a:r>
            <a:r>
              <a:rPr lang="en-US" dirty="0" err="1">
                <a:ea typeface="+mn-lt"/>
                <a:cs typeface="+mn-lt"/>
              </a:rPr>
              <a:t>miniforge</a:t>
            </a:r>
            <a:endParaRPr lang="en-US" dirty="0" err="1"/>
          </a:p>
          <a:p>
            <a:r>
              <a:rPr lang="en-US" dirty="0"/>
              <a:t>Also available as module: </a:t>
            </a:r>
            <a:r>
              <a:rPr lang="en-US" dirty="0">
                <a:ea typeface="+mn-lt"/>
                <a:cs typeface="+mn-lt"/>
              </a:rPr>
              <a:t>module load rapids/2023.12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7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F0482-CE93-8B9E-ABA8-54130352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9889-AA47-A2E4-B9E1-7F7B77F0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Failure is an option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A80860-7C8A-1715-90C0-CAC6F966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 case of a failure,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reaches a node and repeat the action without disturbing the rest of the process.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There are two types of failures: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work failures: a worker might fail, and we know that we must assign another one to their task. This can slow down the execution.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However, it won't affect previous work as data have not been lost.</a:t>
            </a:r>
            <a:br>
              <a:rPr lang="en-US" dirty="0">
                <a:ea typeface="+mn-lt"/>
                <a:cs typeface="+mn-lt"/>
              </a:rPr>
            </a:b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data loss: accident happens, and we have to start from the beginning.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The scheduler stops and restarts from the beginning the whole process.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CCD0-492F-6C34-E657-89FA89D6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BC4A-916E-A271-44E6-020D9C91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RAFT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8091C695-9182-2E2D-EA01-FE7845D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825625"/>
            <a:ext cx="5232400" cy="3629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RAFT contains fundamental widely-used CUDA-accelerated algorithms and primitives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for ML and information retrieval forming building blocks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for more easily writing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high-performance applications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456DCC-8828-4277-394A-3C0A52A0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790" y="1709420"/>
            <a:ext cx="5225140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9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291D-1B53-D80F-B9D3-AA29F06D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857A-E2FD-9780-1618-7CC589B9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GPUs</a:t>
            </a:r>
          </a:p>
        </p:txBody>
      </p:sp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626FCD3A-69A5-2A53-C6CE-E3F67034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" r="6456" b="190"/>
          <a:stretch>
            <a:fillRect/>
          </a:stretch>
        </p:blipFill>
        <p:spPr>
          <a:xfrm>
            <a:off x="848360" y="1823759"/>
            <a:ext cx="6320991" cy="435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EAA37-DC51-40EB-C421-8BC4F44C8D42}"/>
              </a:ext>
            </a:extLst>
          </p:cNvPr>
          <p:cNvSpPr txBox="1"/>
          <p:nvPr/>
        </p:nvSpPr>
        <p:spPr>
          <a:xfrm>
            <a:off x="7256169" y="1823390"/>
            <a:ext cx="40955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Marius </a:t>
            </a:r>
            <a:r>
              <a:rPr lang="en-US" dirty="0" err="1"/>
              <a:t>Hobbhahn</a:t>
            </a:r>
            <a:r>
              <a:rPr lang="en-US" dirty="0"/>
              <a:t> and Tamay </a:t>
            </a:r>
            <a:r>
              <a:rPr lang="en-US" dirty="0" err="1"/>
              <a:t>Besiroglu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"Trends in GPU Price-Performance". </a:t>
            </a:r>
          </a:p>
        </p:txBody>
      </p:sp>
    </p:spTree>
    <p:extLst>
      <p:ext uri="{BB962C8B-B14F-4D97-AF65-F5344CB8AC3E}">
        <p14:creationId xmlns:p14="http://schemas.microsoft.com/office/powerpoint/2010/main" val="166847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42F8-5791-95F8-5BA3-711B1BAB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2D31-C868-47AB-B7B7-BDFC9669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Algorithms </a:t>
            </a:r>
          </a:p>
        </p:txBody>
      </p:sp>
      <p:pic>
        <p:nvPicPr>
          <p:cNvPr id="4" name="Picture 3" descr="A group of black and white text">
            <a:extLst>
              <a:ext uri="{FF2B5EF4-FFF2-40B4-BE49-F238E27FC236}">
                <a16:creationId xmlns:a16="http://schemas.microsoft.com/office/drawing/2014/main" id="{0D7C12C7-45E7-FD5A-1308-E5D4672B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6029"/>
            <a:ext cx="5098775" cy="2826580"/>
          </a:xfrm>
          <a:prstGeom prst="rect">
            <a:avLst/>
          </a:prstGeom>
        </p:spPr>
      </p:pic>
      <p:pic>
        <p:nvPicPr>
          <p:cNvPr id="5" name="Picture 4" descr="A white background with black text">
            <a:extLst>
              <a:ext uri="{FF2B5EF4-FFF2-40B4-BE49-F238E27FC236}">
                <a16:creationId xmlns:a16="http://schemas.microsoft.com/office/drawing/2014/main" id="{2FACF66F-5F96-481B-762E-F0FF8A66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18" y="1910466"/>
            <a:ext cx="5065644" cy="16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3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8F0A-3DC8-D1EA-1794-F003AC4C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AB21-0DEE-F27D-8863-CB061DF7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Structured tabular data: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Data tables including discrete data types (</a:t>
            </a:r>
            <a:r>
              <a:rPr lang="en-US" sz="2800" dirty="0" err="1">
                <a:ea typeface="+mn-lt"/>
                <a:cs typeface="+mn-lt"/>
              </a:rPr>
              <a:t>numbers,short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text,dates</a:t>
            </a:r>
            <a:r>
              <a:rPr lang="en-US" sz="2800" dirty="0">
                <a:ea typeface="+mn-lt"/>
                <a:cs typeface="+mn-lt"/>
              </a:rPr>
              <a:t>)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Each column has an attribute, and each row is a single record with associated data values for each attribute.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 err="1">
                <a:ea typeface="+mn-lt"/>
                <a:cs typeface="+mn-lt"/>
              </a:rPr>
              <a:t>RandomForest</a:t>
            </a:r>
            <a:r>
              <a:rPr lang="en-US" sz="2800" dirty="0">
                <a:ea typeface="+mn-lt"/>
                <a:cs typeface="+mn-lt"/>
              </a:rPr>
              <a:t> and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 excel for structured data</a:t>
            </a:r>
            <a:endParaRPr lang="en-US" sz="2800" dirty="0"/>
          </a:p>
          <a:p>
            <a:r>
              <a:rPr lang="en-US" dirty="0"/>
              <a:t>Unstructured data:</a:t>
            </a:r>
          </a:p>
          <a:p>
            <a:pPr lvl="1"/>
            <a:r>
              <a:rPr lang="en-US" sz="2800" dirty="0"/>
              <a:t>Data that doesn’t fit into a data table because its size or nature. </a:t>
            </a:r>
            <a:br>
              <a:rPr lang="en-US" sz="2800" dirty="0"/>
            </a:br>
            <a:r>
              <a:rPr lang="en-US" sz="2800" dirty="0">
                <a:ea typeface="+mn-lt"/>
                <a:cs typeface="+mn-lt"/>
              </a:rPr>
              <a:t>Unstructured data doesn’t follow any predetermined rules.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Neural networks shine in tasks involving image, text, and speech data, which are difficult for traditional models like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854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316-1155-D06F-DA90-8C2D81E0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1BFC-659E-B550-8E93-EA0EC34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data</a:t>
            </a:r>
          </a:p>
        </p:txBody>
      </p:sp>
      <p:pic>
        <p:nvPicPr>
          <p:cNvPr id="4" name="Content Placeholder 3" descr="A screenshot of a data chart&#10;&#10;AI-generated content may be incorrect.">
            <a:extLst>
              <a:ext uri="{FF2B5EF4-FFF2-40B4-BE49-F238E27FC236}">
                <a16:creationId xmlns:a16="http://schemas.microsoft.com/office/drawing/2014/main" id="{2319EBF0-417B-86DA-40E3-05A4D37F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683" y="1687055"/>
            <a:ext cx="7802880" cy="4147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583E2-7CEC-5CE2-FAF1-673277B75B85}"/>
              </a:ext>
            </a:extLst>
          </p:cNvPr>
          <p:cNvSpPr txBox="1"/>
          <p:nvPr/>
        </p:nvSpPr>
        <p:spPr>
          <a:xfrm>
            <a:off x="1432560" y="5831840"/>
            <a:ext cx="932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https://www.practicaldatascience.org/notebooks/class_3/week_2/00_intro_to_pandas.html</a:t>
            </a:r>
          </a:p>
        </p:txBody>
      </p:sp>
    </p:spTree>
    <p:extLst>
      <p:ext uri="{BB962C8B-B14F-4D97-AF65-F5344CB8AC3E}">
        <p14:creationId xmlns:p14="http://schemas.microsoft.com/office/powerpoint/2010/main" val="1865211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139E-3B19-1336-811C-65C1CA82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71E0-0ABC-1B56-B2DC-4AB8AFDF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/>
              </a:rPr>
              <a:t>Structured tabular data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9C6A-2CC5-93F9-76F3-4C870C590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Typically, we deal with structured data starting from csv files, using pandas </a:t>
            </a:r>
            <a:r>
              <a:rPr lang="en-US" err="1"/>
              <a:t>dataframes</a:t>
            </a:r>
            <a:r>
              <a:rPr lang="en-US" dirty="0"/>
              <a:t> to load the </a:t>
            </a:r>
            <a:r>
              <a:rPr lang="en-US" err="1"/>
              <a:t>datset</a:t>
            </a:r>
            <a:r>
              <a:rPr lang="en-US" dirty="0"/>
              <a:t> into memory, and training ML algorithms using scikit-learn or </a:t>
            </a:r>
            <a:r>
              <a:rPr lang="en-US" err="1"/>
              <a:t>XGBoost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Unsupervised ML algorithms like</a:t>
            </a:r>
            <a:r>
              <a:rPr lang="en-US">
                <a:ea typeface="+mn-lt"/>
                <a:cs typeface="+mn-lt"/>
              </a:rPr>
              <a:t> PCA, clustering, ... intend to infer an </a:t>
            </a:r>
            <a:r>
              <a:rPr lang="en-US" dirty="0">
                <a:ea typeface="+mn-lt"/>
                <a:cs typeface="+mn-lt"/>
              </a:rPr>
              <a:t>a priori probability distribution that has generated the data.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Supervised ML algorithms like decision trees, k-NN, neural networks, ... </a:t>
            </a:r>
            <a:r>
              <a:rPr lang="en-US" sz="2500" dirty="0">
                <a:ea typeface="+mn-lt"/>
                <a:cs typeface="+mn-lt"/>
              </a:rPr>
              <a:t>intend to infer a conditional probability distribution conditioned on the label of input data.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69031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8D12-C3E1-3275-8BC6-15B16906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CF78-2039-910E-0A8A-C9A34C71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/>
              </a:rPr>
              <a:t>Supervised and unsupervised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BCCB5-D726-6E21-31FB-E058EF4BC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605" y="1689894"/>
            <a:ext cx="367479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289EF-16CF-7666-6392-A25AFF1D7E73}"/>
              </a:ext>
            </a:extLst>
          </p:cNvPr>
          <p:cNvSpPr txBox="1"/>
          <p:nvPr/>
        </p:nvSpPr>
        <p:spPr>
          <a:xfrm>
            <a:off x="944880" y="5516880"/>
            <a:ext cx="10424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Morimoto, Juliano &amp; Ponton, Fleur. (2021). Virtual reality in biology: could we become virtual naturalists?</a:t>
            </a:r>
          </a:p>
        </p:txBody>
      </p:sp>
    </p:spTree>
    <p:extLst>
      <p:ext uri="{BB962C8B-B14F-4D97-AF65-F5344CB8AC3E}">
        <p14:creationId xmlns:p14="http://schemas.microsoft.com/office/powerpoint/2010/main" val="119113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HPC for ML Magurele Summer School</vt:lpstr>
      <vt:lpstr>Machine Learning </vt:lpstr>
      <vt:lpstr>Machine Learning - Data </vt:lpstr>
      <vt:lpstr>Machine Learning - GPUs</vt:lpstr>
      <vt:lpstr>Machine Learning - Algorithms </vt:lpstr>
      <vt:lpstr>Type of data</vt:lpstr>
      <vt:lpstr>Type of data</vt:lpstr>
      <vt:lpstr>Structured tabular data and ML</vt:lpstr>
      <vt:lpstr>Supervised and unsupervised learning</vt:lpstr>
      <vt:lpstr>Big Data</vt:lpstr>
      <vt:lpstr>Hardware limitations</vt:lpstr>
      <vt:lpstr>Feature of Big Data Processing Tools </vt:lpstr>
      <vt:lpstr>HPC infrastructure</vt:lpstr>
      <vt:lpstr>Coud infrastructure</vt:lpstr>
      <vt:lpstr>Distributed DataFrames</vt:lpstr>
      <vt:lpstr>What is Dask?</vt:lpstr>
      <vt:lpstr>When Dask?</vt:lpstr>
      <vt:lpstr>Dask APIs</vt:lpstr>
      <vt:lpstr>Dask overview</vt:lpstr>
      <vt:lpstr>Dask Collections</vt:lpstr>
      <vt:lpstr>Task Directed Acyclical Graph (DAG)</vt:lpstr>
      <vt:lpstr>Dask Cluster</vt:lpstr>
      <vt:lpstr>Dask Scheduler and Workers</vt:lpstr>
      <vt:lpstr>Resources</vt:lpstr>
      <vt:lpstr>The importance of being lazy</vt:lpstr>
      <vt:lpstr>We want more FLOPS/s!</vt:lpstr>
      <vt:lpstr>Data Movement and Transformation</vt:lpstr>
      <vt:lpstr>RAPIDS</vt:lpstr>
      <vt:lpstr>Why RAPIDS?</vt:lpstr>
      <vt:lpstr>RAPIDS is easy and fast</vt:lpstr>
      <vt:lpstr>RAPIDS Platform</vt:lpstr>
      <vt:lpstr>RAPIDS Interoperability</vt:lpstr>
      <vt:lpstr>Dask-CUDA</vt:lpstr>
      <vt:lpstr>Unified Communication X</vt:lpstr>
      <vt:lpstr>Install RAPIDS on Leonardo</vt:lpstr>
      <vt:lpstr> Failure is an option</vt:lpstr>
      <vt:lpstr>RAPIDS RAFT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1896</cp:revision>
  <dcterms:created xsi:type="dcterms:W3CDTF">2025-07-01T13:43:37Z</dcterms:created>
  <dcterms:modified xsi:type="dcterms:W3CDTF">2025-07-05T19:35:26Z</dcterms:modified>
</cp:coreProperties>
</file>